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7" r:id="rId3"/>
    <p:sldId id="262" r:id="rId4"/>
    <p:sldId id="263" r:id="rId5"/>
    <p:sldId id="265" r:id="rId6"/>
    <p:sldId id="272" r:id="rId7"/>
    <p:sldId id="267" r:id="rId8"/>
    <p:sldId id="268" r:id="rId9"/>
    <p:sldId id="273"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p:scale>
          <a:sx n="47" d="100"/>
          <a:sy n="47" d="100"/>
        </p:scale>
        <p:origin x="-1638"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163" y="826333"/>
            <a:ext cx="8911687" cy="1280890"/>
          </a:xfrm>
        </p:spPr>
        <p:txBody>
          <a:bodyPr>
            <a:normAutofit fontScale="90000"/>
          </a:bodyPr>
          <a:lstStyle/>
          <a:p>
            <a:r>
              <a:rPr lang="ro-RO" b="1" dirty="0">
                <a:solidFill>
                  <a:srgbClr val="C00000"/>
                </a:solidFill>
                <a:latin typeface="Times New Roman" pitchFamily="18" charset="0"/>
                <a:cs typeface="Times New Roman" pitchFamily="18" charset="0"/>
              </a:rPr>
              <a:t>SCHIMB DE EXPERIENȚĂ INTERJUDEȚEAN</a:t>
            </a:r>
            <a:r>
              <a:rPr lang="ro-RO" b="1" dirty="0">
                <a:solidFill>
                  <a:srgbClr val="007A37"/>
                </a:solidFill>
                <a:latin typeface="Times New Roman" pitchFamily="18" charset="0"/>
                <a:cs typeface="Times New Roman" pitchFamily="18" charset="0"/>
              </a:rPr>
              <a:t/>
            </a:r>
            <a:br>
              <a:rPr lang="ro-RO" b="1" dirty="0">
                <a:solidFill>
                  <a:srgbClr val="007A37"/>
                </a:solidFill>
                <a:latin typeface="Times New Roman" pitchFamily="18" charset="0"/>
                <a:cs typeface="Times New Roman" pitchFamily="18" charset="0"/>
              </a:rPr>
            </a:br>
            <a:r>
              <a:rPr lang="en-US" dirty="0">
                <a:solidFill>
                  <a:srgbClr val="007A37"/>
                </a:solidFill>
                <a:latin typeface="Times New Roman" pitchFamily="18" charset="0"/>
                <a:cs typeface="Times New Roman" pitchFamily="18" charset="0"/>
              </a:rPr>
              <a:t/>
            </a:r>
            <a:br>
              <a:rPr lang="en-US" dirty="0">
                <a:solidFill>
                  <a:srgbClr val="007A37"/>
                </a:solidFill>
                <a:latin typeface="Times New Roman" pitchFamily="18" charset="0"/>
                <a:cs typeface="Times New Roman" pitchFamily="18" charset="0"/>
              </a:rPr>
            </a:br>
            <a:endParaRPr lang="en-GB" dirty="0"/>
          </a:p>
        </p:txBody>
      </p:sp>
      <p:sp>
        <p:nvSpPr>
          <p:cNvPr id="3" name="Content Placeholder 2"/>
          <p:cNvSpPr>
            <a:spLocks noGrp="1"/>
          </p:cNvSpPr>
          <p:nvPr>
            <p:ph idx="1"/>
          </p:nvPr>
        </p:nvSpPr>
        <p:spPr>
          <a:xfrm>
            <a:off x="1666019" y="4340468"/>
            <a:ext cx="9834319" cy="3777622"/>
          </a:xfrm>
        </p:spPr>
        <p:txBody>
          <a:bodyPr/>
          <a:lstStyle/>
          <a:p>
            <a:r>
              <a:rPr lang="ro-RO" sz="2000" b="1" dirty="0">
                <a:solidFill>
                  <a:schemeClr val="tx1"/>
                </a:solidFill>
                <a:latin typeface="Times New Roman" pitchFamily="18" charset="0"/>
                <a:cs typeface="Times New Roman" pitchFamily="18" charset="0"/>
              </a:rPr>
              <a:t>Pr</a:t>
            </a:r>
            <a:r>
              <a:rPr lang="en-GB" sz="2000" b="1" dirty="0" err="1">
                <a:solidFill>
                  <a:schemeClr val="tx1"/>
                </a:solidFill>
                <a:latin typeface="Times New Roman" pitchFamily="18" charset="0"/>
                <a:cs typeface="Times New Roman" pitchFamily="18" charset="0"/>
              </a:rPr>
              <a:t>ofesor</a:t>
            </a:r>
            <a:r>
              <a:rPr lang="en-GB" sz="2000" b="1" dirty="0">
                <a:solidFill>
                  <a:schemeClr val="tx1"/>
                </a:solidFill>
                <a:latin typeface="Times New Roman" pitchFamily="18" charset="0"/>
                <a:cs typeface="Times New Roman" pitchFamily="18" charset="0"/>
              </a:rPr>
              <a:t> </a:t>
            </a:r>
            <a:r>
              <a:rPr lang="ro-RO" sz="2000" b="1" dirty="0">
                <a:solidFill>
                  <a:schemeClr val="tx1"/>
                </a:solidFill>
                <a:latin typeface="Times New Roman" pitchFamily="18" charset="0"/>
                <a:cs typeface="Times New Roman" pitchFamily="18" charset="0"/>
              </a:rPr>
              <a:t>înv. </a:t>
            </a:r>
            <a:r>
              <a:rPr lang="ro-RO" sz="2000" b="1" dirty="0" smtClean="0">
                <a:solidFill>
                  <a:schemeClr val="tx1"/>
                </a:solidFill>
                <a:latin typeface="Times New Roman" pitchFamily="18" charset="0"/>
                <a:cs typeface="Times New Roman" pitchFamily="18" charset="0"/>
              </a:rPr>
              <a:t>preșcolar </a:t>
            </a:r>
            <a:r>
              <a:rPr lang="ro-RO" sz="2000" b="1" dirty="0">
                <a:solidFill>
                  <a:schemeClr val="tx1"/>
                </a:solidFill>
                <a:latin typeface="Times New Roman" pitchFamily="18" charset="0"/>
                <a:cs typeface="Times New Roman" pitchFamily="18" charset="0"/>
              </a:rPr>
              <a:t>Moldoveanu Alina</a:t>
            </a:r>
          </a:p>
          <a:p>
            <a:r>
              <a:rPr lang="ro-RO" sz="2000" b="1" dirty="0">
                <a:solidFill>
                  <a:schemeClr val="tx1"/>
                </a:solidFill>
                <a:latin typeface="Times New Roman" pitchFamily="18" charset="0"/>
                <a:cs typeface="Times New Roman" pitchFamily="18" charset="0"/>
              </a:rPr>
              <a:t>Pr</a:t>
            </a:r>
            <a:r>
              <a:rPr lang="en-GB" sz="2000" b="1" dirty="0" err="1">
                <a:solidFill>
                  <a:schemeClr val="tx1"/>
                </a:solidFill>
                <a:latin typeface="Times New Roman" pitchFamily="18" charset="0"/>
                <a:cs typeface="Times New Roman" pitchFamily="18" charset="0"/>
              </a:rPr>
              <a:t>ofesor</a:t>
            </a:r>
            <a:r>
              <a:rPr lang="en-GB" sz="2000" b="1" dirty="0">
                <a:solidFill>
                  <a:schemeClr val="tx1"/>
                </a:solidFill>
                <a:latin typeface="Times New Roman" pitchFamily="18" charset="0"/>
                <a:cs typeface="Times New Roman" pitchFamily="18" charset="0"/>
              </a:rPr>
              <a:t> </a:t>
            </a:r>
            <a:r>
              <a:rPr lang="ro-RO" sz="2000" b="1" dirty="0">
                <a:solidFill>
                  <a:schemeClr val="tx1"/>
                </a:solidFill>
                <a:latin typeface="Times New Roman" pitchFamily="18" charset="0"/>
                <a:cs typeface="Times New Roman" pitchFamily="18" charset="0"/>
              </a:rPr>
              <a:t>înv. </a:t>
            </a:r>
            <a:r>
              <a:rPr lang="ro-RO" sz="2000" b="1" dirty="0" smtClean="0">
                <a:solidFill>
                  <a:schemeClr val="tx1"/>
                </a:solidFill>
                <a:latin typeface="Times New Roman" pitchFamily="18" charset="0"/>
                <a:cs typeface="Times New Roman" pitchFamily="18" charset="0"/>
              </a:rPr>
              <a:t>preșcolar </a:t>
            </a:r>
            <a:r>
              <a:rPr lang="ro-RO" sz="2000" b="1" dirty="0">
                <a:solidFill>
                  <a:schemeClr val="tx1"/>
                </a:solidFill>
                <a:latin typeface="Times New Roman" pitchFamily="18" charset="0"/>
                <a:cs typeface="Times New Roman" pitchFamily="18" charset="0"/>
              </a:rPr>
              <a:t>Marian Maria</a:t>
            </a:r>
          </a:p>
          <a:p>
            <a:r>
              <a:rPr lang="ro-RO" sz="2000" b="1" dirty="0">
                <a:solidFill>
                  <a:schemeClr val="tx1"/>
                </a:solidFill>
                <a:latin typeface="Times New Roman" pitchFamily="18" charset="0"/>
                <a:cs typeface="Times New Roman" pitchFamily="18" charset="0"/>
              </a:rPr>
              <a:t>Pr</a:t>
            </a:r>
            <a:r>
              <a:rPr lang="en-GB" sz="2000" b="1" dirty="0" err="1">
                <a:solidFill>
                  <a:schemeClr val="tx1"/>
                </a:solidFill>
                <a:latin typeface="Times New Roman" pitchFamily="18" charset="0"/>
                <a:cs typeface="Times New Roman" pitchFamily="18" charset="0"/>
              </a:rPr>
              <a:t>ofesor</a:t>
            </a:r>
            <a:r>
              <a:rPr lang="en-GB" sz="2000" b="1" dirty="0">
                <a:solidFill>
                  <a:schemeClr val="tx1"/>
                </a:solidFill>
                <a:latin typeface="Times New Roman" pitchFamily="18" charset="0"/>
                <a:cs typeface="Times New Roman" pitchFamily="18" charset="0"/>
              </a:rPr>
              <a:t> </a:t>
            </a:r>
            <a:r>
              <a:rPr lang="ro-RO" sz="2000" b="1" dirty="0">
                <a:solidFill>
                  <a:schemeClr val="tx1"/>
                </a:solidFill>
                <a:latin typeface="Times New Roman" pitchFamily="18" charset="0"/>
                <a:cs typeface="Times New Roman" pitchFamily="18" charset="0"/>
              </a:rPr>
              <a:t>înv. </a:t>
            </a:r>
            <a:r>
              <a:rPr lang="ro-RO" sz="2000" b="1" dirty="0" smtClean="0">
                <a:solidFill>
                  <a:schemeClr val="tx1"/>
                </a:solidFill>
                <a:latin typeface="Times New Roman" pitchFamily="18" charset="0"/>
                <a:cs typeface="Times New Roman" pitchFamily="18" charset="0"/>
              </a:rPr>
              <a:t>preșcolar </a:t>
            </a:r>
            <a:r>
              <a:rPr lang="ro-RO" sz="2000" b="1" dirty="0">
                <a:solidFill>
                  <a:schemeClr val="tx1"/>
                </a:solidFill>
                <a:latin typeface="Times New Roman" pitchFamily="18" charset="0"/>
                <a:cs typeface="Times New Roman" pitchFamily="18" charset="0"/>
              </a:rPr>
              <a:t>Șerban Ionela</a:t>
            </a:r>
          </a:p>
          <a:p>
            <a:pPr marL="0" indent="0">
              <a:buNone/>
            </a:pPr>
            <a:r>
              <a:rPr lang="ro-RO" sz="2000" b="1" dirty="0">
                <a:solidFill>
                  <a:schemeClr val="tx1"/>
                </a:solidFill>
                <a:latin typeface="Times New Roman" pitchFamily="18" charset="0"/>
                <a:cs typeface="Times New Roman" pitchFamily="18" charset="0"/>
              </a:rPr>
              <a:t>	</a:t>
            </a:r>
            <a:r>
              <a:rPr lang="ro-RO" sz="2000" b="1" dirty="0" smtClean="0">
                <a:solidFill>
                  <a:schemeClr val="tx1"/>
                </a:solidFill>
                <a:latin typeface="Times New Roman" pitchFamily="18" charset="0"/>
                <a:cs typeface="Times New Roman" pitchFamily="18" charset="0"/>
              </a:rPr>
              <a:t>                                      Grădinița </a:t>
            </a:r>
            <a:r>
              <a:rPr lang="ro-RO" sz="2000" b="1" dirty="0">
                <a:solidFill>
                  <a:schemeClr val="tx1"/>
                </a:solidFill>
                <a:latin typeface="Times New Roman" pitchFamily="18" charset="0"/>
                <a:cs typeface="Times New Roman" pitchFamily="18" charset="0"/>
              </a:rPr>
              <a:t>cu </a:t>
            </a:r>
            <a:r>
              <a:rPr lang="ro-RO" sz="2000" b="1" dirty="0" smtClean="0">
                <a:solidFill>
                  <a:schemeClr val="tx1"/>
                </a:solidFill>
                <a:latin typeface="Times New Roman" pitchFamily="18" charset="0"/>
                <a:cs typeface="Times New Roman" pitchFamily="18" charset="0"/>
              </a:rPr>
              <a:t>P.P.Nr. 4 </a:t>
            </a:r>
            <a:r>
              <a:rPr lang="ro-RO" sz="2000" b="1" dirty="0">
                <a:solidFill>
                  <a:schemeClr val="tx1"/>
                </a:solidFill>
                <a:latin typeface="Times New Roman" pitchFamily="18" charset="0"/>
                <a:cs typeface="Times New Roman" pitchFamily="18" charset="0"/>
              </a:rPr>
              <a:t>Reghin- Structură Gr. P. P</a:t>
            </a:r>
            <a:r>
              <a:rPr lang="ro-RO" sz="2000" b="1" dirty="0" smtClean="0">
                <a:solidFill>
                  <a:schemeClr val="tx1"/>
                </a:solidFill>
                <a:latin typeface="Times New Roman" pitchFamily="18" charset="0"/>
                <a:cs typeface="Times New Roman" pitchFamily="18" charset="0"/>
              </a:rPr>
              <a:t>. Nr. 2 </a:t>
            </a:r>
            <a:r>
              <a:rPr lang="ro-RO" sz="2000" b="1" dirty="0">
                <a:solidFill>
                  <a:schemeClr val="tx1"/>
                </a:solidFill>
                <a:latin typeface="Times New Roman" pitchFamily="18" charset="0"/>
                <a:cs typeface="Times New Roman" pitchFamily="18" charset="0"/>
              </a:rPr>
              <a:t>Reghin</a:t>
            </a:r>
            <a:endParaRPr lang="en-GB" sz="2000" dirty="0"/>
          </a:p>
          <a:p>
            <a:endParaRPr lang="en-GB" dirty="0"/>
          </a:p>
        </p:txBody>
      </p:sp>
      <p:sp>
        <p:nvSpPr>
          <p:cNvPr id="4" name="Rectangle 3"/>
          <p:cNvSpPr/>
          <p:nvPr/>
        </p:nvSpPr>
        <p:spPr>
          <a:xfrm>
            <a:off x="1068143" y="1745204"/>
            <a:ext cx="10238765" cy="1354217"/>
          </a:xfrm>
          <a:prstGeom prst="rect">
            <a:avLst/>
          </a:prstGeom>
        </p:spPr>
        <p:txBody>
          <a:bodyPr wrap="square">
            <a:spAutoFit/>
          </a:bodyPr>
          <a:lstStyle/>
          <a:p>
            <a:r>
              <a:rPr lang="ro-RO" sz="3200" b="1" dirty="0">
                <a:latin typeface="Times New Roman" pitchFamily="18" charset="0"/>
                <a:cs typeface="Times New Roman" pitchFamily="18" charset="0"/>
              </a:rPr>
              <a:t>,, Provocările educației online – modalități de comunicare </a:t>
            </a:r>
            <a:r>
              <a:rPr lang="ro-RO" sz="3200" b="1" dirty="0" smtClean="0">
                <a:latin typeface="Times New Roman" pitchFamily="18" charset="0"/>
                <a:cs typeface="Times New Roman" pitchFamily="18" charset="0"/>
              </a:rPr>
              <a:t>      </a:t>
            </a:r>
          </a:p>
          <a:p>
            <a:r>
              <a:rPr lang="ro-RO" sz="3200" b="1" dirty="0">
                <a:latin typeface="Times New Roman" pitchFamily="18" charset="0"/>
                <a:cs typeface="Times New Roman" pitchFamily="18" charset="0"/>
              </a:rPr>
              <a:t> </a:t>
            </a:r>
            <a:r>
              <a:rPr lang="ro-RO" sz="3200" b="1" dirty="0" smtClean="0">
                <a:latin typeface="Times New Roman" pitchFamily="18" charset="0"/>
                <a:cs typeface="Times New Roman" pitchFamily="18" charset="0"/>
              </a:rPr>
              <a:t>           și învățare </a:t>
            </a:r>
            <a:r>
              <a:rPr lang="ro-RO" sz="3200" b="1" dirty="0">
                <a:latin typeface="Times New Roman" pitchFamily="18" charset="0"/>
                <a:cs typeface="Times New Roman" pitchFamily="18" charset="0"/>
              </a:rPr>
              <a:t>online în învățământul preșcolar</a:t>
            </a:r>
            <a:r>
              <a:rPr lang="en-US" sz="3200" b="1" dirty="0">
                <a:latin typeface="Times New Roman" pitchFamily="18" charset="0"/>
                <a:cs typeface="Times New Roman" pitchFamily="18" charset="0"/>
              </a:rPr>
              <a:t>”</a:t>
            </a:r>
            <a:r>
              <a:rPr lang="ro-RO" dirty="0">
                <a:solidFill>
                  <a:srgbClr val="00B050"/>
                </a:solidFill>
              </a:rPr>
              <a:t/>
            </a:r>
            <a:br>
              <a:rPr lang="ro-RO" dirty="0">
                <a:solidFill>
                  <a:srgbClr val="00B050"/>
                </a:solidFill>
              </a:rPr>
            </a:br>
            <a:endParaRPr lang="en-GB" dirty="0"/>
          </a:p>
        </p:txBody>
      </p:sp>
    </p:spTree>
    <p:extLst>
      <p:ext uri="{BB962C8B-B14F-4D97-AF65-F5344CB8AC3E}">
        <p14:creationId xmlns:p14="http://schemas.microsoft.com/office/powerpoint/2010/main" val="382877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3751" y="4044461"/>
            <a:ext cx="9544172" cy="2262781"/>
          </a:xfrm>
        </p:spPr>
        <p:txBody>
          <a:bodyPr>
            <a:normAutofit/>
          </a:bodyPr>
          <a:lstStyle/>
          <a:p>
            <a:r>
              <a:rPr lang="ro-RO" sz="1800" dirty="0" smtClean="0"/>
              <a:t>De-a </a:t>
            </a:r>
            <a:r>
              <a:rPr lang="ro-RO" sz="1800" dirty="0"/>
              <a:t>lungul anilor, am parcurs împreună experiențe de neuitat, am învățat unele de la altele, am schimbat idei, am crescut și evoluat împreună. </a:t>
            </a:r>
            <a:r>
              <a:rPr lang="en-GB" sz="1800" dirty="0"/>
              <a:t/>
            </a:r>
            <a:br>
              <a:rPr lang="en-GB" sz="1800" dirty="0"/>
            </a:br>
            <a:r>
              <a:rPr lang="ro-RO" sz="1800" dirty="0" smtClean="0"/>
              <a:t>                      </a:t>
            </a:r>
            <a:br>
              <a:rPr lang="ro-RO" sz="1800" dirty="0" smtClean="0"/>
            </a:br>
            <a:r>
              <a:rPr lang="ro-RO" sz="1800" dirty="0"/>
              <a:t> </a:t>
            </a:r>
            <a:r>
              <a:rPr lang="ro-RO" sz="1800" dirty="0" smtClean="0"/>
              <a:t>                                Vă </a:t>
            </a:r>
            <a:r>
              <a:rPr lang="ro-RO" sz="1800" dirty="0"/>
              <a:t>sugerăm să încercați și dvs. astfel de schimburi de experiență.</a:t>
            </a:r>
            <a:r>
              <a:rPr lang="en-GB" sz="1800" dirty="0"/>
              <a:t/>
            </a:r>
            <a:br>
              <a:rPr lang="en-GB" sz="1800" dirty="0"/>
            </a:br>
            <a:r>
              <a:rPr lang="en-GB" sz="1800" dirty="0"/>
              <a:t/>
            </a:r>
            <a:br>
              <a:rPr lang="en-GB" sz="1800" dirty="0"/>
            </a:br>
            <a:endParaRPr lang="en-GB" sz="1800" dirty="0"/>
          </a:p>
        </p:txBody>
      </p:sp>
    </p:spTree>
    <p:extLst>
      <p:ext uri="{BB962C8B-B14F-4D97-AF65-F5344CB8AC3E}">
        <p14:creationId xmlns:p14="http://schemas.microsoft.com/office/powerpoint/2010/main" val="95662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95654"/>
            <a:ext cx="12590585" cy="6594231"/>
          </a:xfrm>
        </p:spPr>
        <p:txBody>
          <a:bodyPr>
            <a:normAutofit fontScale="90000"/>
          </a:bodyPr>
          <a:lstStyle/>
          <a:p>
            <a:pPr algn="ctr"/>
            <a:r>
              <a:rPr lang="ro-RO" sz="2800" b="1" dirty="0" smtClean="0">
                <a:solidFill>
                  <a:srgbClr val="00B050"/>
                </a:solidFill>
                <a:latin typeface="Times New Roman" pitchFamily="18" charset="0"/>
                <a:cs typeface="Times New Roman" pitchFamily="18" charset="0"/>
              </a:rPr>
              <a:t/>
            </a:r>
            <a:br>
              <a:rPr lang="ro-RO" sz="2800" b="1" dirty="0" smtClean="0">
                <a:solidFill>
                  <a:srgbClr val="00B050"/>
                </a:solidFill>
                <a:latin typeface="Times New Roman" pitchFamily="18" charset="0"/>
                <a:cs typeface="Times New Roman" pitchFamily="18" charset="0"/>
              </a:rPr>
            </a:br>
            <a:r>
              <a:rPr lang="ro-RO" sz="2800" b="1" dirty="0">
                <a:solidFill>
                  <a:srgbClr val="00B050"/>
                </a:solidFill>
                <a:latin typeface="Times New Roman" pitchFamily="18" charset="0"/>
                <a:cs typeface="Times New Roman" pitchFamily="18" charset="0"/>
              </a:rPr>
              <a:t/>
            </a:r>
            <a:br>
              <a:rPr lang="ro-RO" sz="2800" b="1" dirty="0">
                <a:solidFill>
                  <a:srgbClr val="00B050"/>
                </a:solidFill>
                <a:latin typeface="Times New Roman" pitchFamily="18" charset="0"/>
                <a:cs typeface="Times New Roman" pitchFamily="18" charset="0"/>
              </a:rPr>
            </a:br>
            <a:r>
              <a:rPr lang="en-GB" sz="2800" b="1" dirty="0">
                <a:solidFill>
                  <a:srgbClr val="C00000"/>
                </a:solidFill>
                <a:latin typeface="Times New Roman" pitchFamily="18" charset="0"/>
                <a:cs typeface="Times New Roman" pitchFamily="18" charset="0"/>
              </a:rPr>
              <a:t/>
            </a:r>
            <a:br>
              <a:rPr lang="en-GB" sz="2800" b="1" dirty="0">
                <a:solidFill>
                  <a:srgbClr val="C00000"/>
                </a:solidFill>
                <a:latin typeface="Times New Roman" pitchFamily="18" charset="0"/>
                <a:cs typeface="Times New Roman" pitchFamily="18" charset="0"/>
              </a:rPr>
            </a:br>
            <a:r>
              <a:rPr lang="ro-RO" sz="3100" b="1" dirty="0" smtClean="0">
                <a:solidFill>
                  <a:srgbClr val="C00000"/>
                </a:solidFill>
                <a:latin typeface="Times New Roman" pitchFamily="18" charset="0"/>
                <a:cs typeface="Times New Roman" pitchFamily="18" charset="0"/>
              </a:rPr>
              <a:t>SCHIMB DE EXPERIENȚĂ INTERJUDEȚEAN</a:t>
            </a:r>
            <a:r>
              <a:rPr lang="ro-RO" sz="3100" b="1" dirty="0">
                <a:solidFill>
                  <a:srgbClr val="007A37"/>
                </a:solidFill>
                <a:latin typeface="Times New Roman" pitchFamily="18" charset="0"/>
                <a:cs typeface="Times New Roman" pitchFamily="18" charset="0"/>
              </a:rPr>
              <a:t/>
            </a:r>
            <a:br>
              <a:rPr lang="ro-RO" sz="3100" b="1" dirty="0">
                <a:solidFill>
                  <a:srgbClr val="007A37"/>
                </a:solidFill>
                <a:latin typeface="Times New Roman" pitchFamily="18" charset="0"/>
                <a:cs typeface="Times New Roman" pitchFamily="18" charset="0"/>
              </a:rPr>
            </a:br>
            <a:r>
              <a:rPr lang="en-US" sz="3100" dirty="0" smtClean="0">
                <a:solidFill>
                  <a:srgbClr val="007A37"/>
                </a:solidFill>
                <a:latin typeface="Times New Roman" pitchFamily="18" charset="0"/>
                <a:cs typeface="Times New Roman" pitchFamily="18" charset="0"/>
              </a:rPr>
              <a:t/>
            </a:r>
            <a:br>
              <a:rPr lang="en-US" sz="3100" dirty="0" smtClean="0">
                <a:solidFill>
                  <a:srgbClr val="007A37"/>
                </a:solidFill>
                <a:latin typeface="Times New Roman" pitchFamily="18" charset="0"/>
                <a:cs typeface="Times New Roman" pitchFamily="18" charset="0"/>
              </a:rPr>
            </a:br>
            <a:r>
              <a:rPr lang="ro-RO" sz="3100" b="1" dirty="0" smtClean="0">
                <a:solidFill>
                  <a:schemeClr val="tx1"/>
                </a:solidFill>
                <a:latin typeface="Times New Roman" pitchFamily="18" charset="0"/>
                <a:cs typeface="Times New Roman" pitchFamily="18" charset="0"/>
              </a:rPr>
              <a:t>,, </a:t>
            </a:r>
            <a:r>
              <a:rPr lang="ro-RO" sz="3100" b="1" dirty="0">
                <a:solidFill>
                  <a:schemeClr val="tx1"/>
                </a:solidFill>
                <a:latin typeface="Times New Roman" pitchFamily="18" charset="0"/>
                <a:cs typeface="Times New Roman" pitchFamily="18" charset="0"/>
              </a:rPr>
              <a:t>Provocările educației online – modalități de comunicare </a:t>
            </a:r>
            <a:r>
              <a:rPr lang="ro-RO" sz="3100" b="1" dirty="0" smtClean="0">
                <a:solidFill>
                  <a:schemeClr val="tx1"/>
                </a:solidFill>
                <a:latin typeface="Times New Roman" pitchFamily="18" charset="0"/>
                <a:cs typeface="Times New Roman" pitchFamily="18" charset="0"/>
              </a:rPr>
              <a:t>și</a:t>
            </a:r>
            <a:r>
              <a:rPr lang="en-GB" sz="3100" b="1" dirty="0" smtClean="0">
                <a:solidFill>
                  <a:schemeClr val="tx1"/>
                </a:solidFill>
                <a:latin typeface="Times New Roman" pitchFamily="18" charset="0"/>
                <a:cs typeface="Times New Roman" pitchFamily="18" charset="0"/>
              </a:rPr>
              <a:t/>
            </a:r>
            <a:br>
              <a:rPr lang="en-GB" sz="3100" b="1" dirty="0" smtClean="0">
                <a:solidFill>
                  <a:schemeClr val="tx1"/>
                </a:solidFill>
                <a:latin typeface="Times New Roman" pitchFamily="18" charset="0"/>
                <a:cs typeface="Times New Roman" pitchFamily="18" charset="0"/>
              </a:rPr>
            </a:br>
            <a:r>
              <a:rPr lang="ro-RO" sz="3100" b="1" dirty="0" smtClean="0">
                <a:solidFill>
                  <a:schemeClr val="tx1"/>
                </a:solidFill>
                <a:latin typeface="Times New Roman" pitchFamily="18" charset="0"/>
                <a:cs typeface="Times New Roman" pitchFamily="18" charset="0"/>
              </a:rPr>
              <a:t> </a:t>
            </a:r>
            <a:r>
              <a:rPr lang="ro-RO" sz="3100" b="1" dirty="0">
                <a:solidFill>
                  <a:schemeClr val="tx1"/>
                </a:solidFill>
                <a:latin typeface="Times New Roman" pitchFamily="18" charset="0"/>
                <a:cs typeface="Times New Roman" pitchFamily="18" charset="0"/>
              </a:rPr>
              <a:t>învățare online în învățământul </a:t>
            </a:r>
            <a:r>
              <a:rPr lang="ro-RO" sz="3100" b="1" dirty="0" smtClean="0">
                <a:solidFill>
                  <a:schemeClr val="tx1"/>
                </a:solidFill>
                <a:latin typeface="Times New Roman" pitchFamily="18" charset="0"/>
                <a:cs typeface="Times New Roman" pitchFamily="18" charset="0"/>
              </a:rPr>
              <a:t>preșcolar</a:t>
            </a:r>
            <a:r>
              <a:rPr lang="en-US" sz="3100" b="1" dirty="0" smtClean="0">
                <a:solidFill>
                  <a:schemeClr val="tx1"/>
                </a:solidFill>
                <a:latin typeface="Times New Roman" pitchFamily="18" charset="0"/>
                <a:cs typeface="Times New Roman" pitchFamily="18" charset="0"/>
              </a:rPr>
              <a:t>”</a:t>
            </a:r>
            <a:r>
              <a:rPr lang="ro-RO" sz="3100" dirty="0" smtClean="0">
                <a:solidFill>
                  <a:srgbClr val="00B050"/>
                </a:solidFill>
              </a:rPr>
              <a:t/>
            </a:r>
            <a:br>
              <a:rPr lang="ro-RO" sz="3100" dirty="0" smtClean="0">
                <a:solidFill>
                  <a:srgbClr val="00B050"/>
                </a:solidFill>
              </a:rPr>
            </a:br>
            <a:r>
              <a:rPr lang="ro-RO" sz="3100" dirty="0" smtClean="0">
                <a:solidFill>
                  <a:schemeClr val="tx1"/>
                </a:solidFill>
              </a:rPr>
              <a:t/>
            </a:r>
            <a:br>
              <a:rPr lang="ro-RO" sz="3100" dirty="0" smtClean="0">
                <a:solidFill>
                  <a:schemeClr val="tx1"/>
                </a:solidFill>
              </a:rPr>
            </a:br>
            <a:r>
              <a:rPr lang="en-US" sz="3100" dirty="0">
                <a:solidFill>
                  <a:schemeClr val="tx1"/>
                </a:solidFill>
                <a:latin typeface="Times New Roman" pitchFamily="18" charset="0"/>
                <a:cs typeface="Times New Roman" pitchFamily="18" charset="0"/>
              </a:rPr>
              <a:t>●</a:t>
            </a:r>
            <a:r>
              <a:rPr lang="ro-RO" sz="3100" dirty="0">
                <a:solidFill>
                  <a:schemeClr val="tx1"/>
                </a:solidFill>
                <a:latin typeface="Times New Roman" pitchFamily="18" charset="0"/>
                <a:cs typeface="Times New Roman" pitchFamily="18" charset="0"/>
              </a:rPr>
              <a:t>Activitate realizată la </a:t>
            </a:r>
            <a:r>
              <a:rPr lang="ro-RO" sz="3100" b="1" dirty="0" smtClean="0">
                <a:solidFill>
                  <a:srgbClr val="C00000"/>
                </a:solidFill>
                <a:latin typeface="Times New Roman" pitchFamily="18" charset="0"/>
                <a:cs typeface="Times New Roman" pitchFamily="18" charset="0"/>
              </a:rPr>
              <a:t>Reghin</a:t>
            </a:r>
            <a:r>
              <a:rPr lang="ro-RO" sz="3100" dirty="0" smtClean="0">
                <a:solidFill>
                  <a:schemeClr val="tx1"/>
                </a:solidFill>
                <a:latin typeface="Times New Roman" pitchFamily="18" charset="0"/>
                <a:cs typeface="Times New Roman" pitchFamily="18" charset="0"/>
              </a:rPr>
              <a:t> și transmisă online: 28.02. 202</a:t>
            </a:r>
            <a:r>
              <a:rPr lang="en-GB" sz="3100" dirty="0" smtClean="0">
                <a:solidFill>
                  <a:schemeClr val="tx1"/>
                </a:solidFill>
                <a:latin typeface="Times New Roman" pitchFamily="18" charset="0"/>
                <a:cs typeface="Times New Roman" pitchFamily="18" charset="0"/>
              </a:rPr>
              <a:t>2</a:t>
            </a:r>
            <a:br>
              <a:rPr lang="en-GB" sz="3100" dirty="0" smtClean="0">
                <a:solidFill>
                  <a:schemeClr val="tx1"/>
                </a:solidFill>
                <a:latin typeface="Times New Roman" pitchFamily="18" charset="0"/>
                <a:cs typeface="Times New Roman" pitchFamily="18" charset="0"/>
              </a:rPr>
            </a:br>
            <a:r>
              <a:rPr lang="en-US" sz="3100" dirty="0" smtClean="0">
                <a:solidFill>
                  <a:schemeClr val="tx1"/>
                </a:solidFill>
                <a:latin typeface="Times New Roman" pitchFamily="18" charset="0"/>
                <a:cs typeface="Times New Roman" pitchFamily="18" charset="0"/>
              </a:rPr>
              <a:t>●</a:t>
            </a:r>
            <a:r>
              <a:rPr lang="ro-RO" sz="3100" dirty="0">
                <a:solidFill>
                  <a:schemeClr val="tx1"/>
                </a:solidFill>
                <a:latin typeface="Times New Roman" pitchFamily="18" charset="0"/>
                <a:cs typeface="Times New Roman" pitchFamily="18" charset="0"/>
              </a:rPr>
              <a:t>Activitate </a:t>
            </a:r>
            <a:r>
              <a:rPr lang="ro-RO" sz="3100" dirty="0" smtClean="0">
                <a:solidFill>
                  <a:schemeClr val="tx1"/>
                </a:solidFill>
                <a:latin typeface="Times New Roman" pitchFamily="18" charset="0"/>
                <a:cs typeface="Times New Roman" pitchFamily="18" charset="0"/>
              </a:rPr>
              <a:t>realizată la </a:t>
            </a:r>
            <a:r>
              <a:rPr lang="ro-RO" sz="3100" b="1" dirty="0" smtClean="0">
                <a:solidFill>
                  <a:srgbClr val="C00000"/>
                </a:solidFill>
                <a:latin typeface="Times New Roman" pitchFamily="18" charset="0"/>
                <a:cs typeface="Times New Roman" pitchFamily="18" charset="0"/>
              </a:rPr>
              <a:t>Maieru</a:t>
            </a:r>
            <a:r>
              <a:rPr lang="ro-RO" sz="3100" dirty="0" smtClean="0">
                <a:solidFill>
                  <a:schemeClr val="tx1"/>
                </a:solidFill>
                <a:latin typeface="Times New Roman" pitchFamily="18" charset="0"/>
                <a:cs typeface="Times New Roman" pitchFamily="18" charset="0"/>
              </a:rPr>
              <a:t> și </a:t>
            </a:r>
            <a:r>
              <a:rPr lang="ro-RO" sz="3100" dirty="0">
                <a:solidFill>
                  <a:schemeClr val="tx1"/>
                </a:solidFill>
                <a:latin typeface="Times New Roman" pitchFamily="18" charset="0"/>
                <a:cs typeface="Times New Roman" pitchFamily="18" charset="0"/>
              </a:rPr>
              <a:t>transmisă </a:t>
            </a:r>
            <a:r>
              <a:rPr lang="ro-RO" sz="3100" dirty="0" smtClean="0">
                <a:solidFill>
                  <a:schemeClr val="tx1"/>
                </a:solidFill>
                <a:latin typeface="Times New Roman" pitchFamily="18" charset="0"/>
                <a:cs typeface="Times New Roman" pitchFamily="18" charset="0"/>
              </a:rPr>
              <a:t>online: 29.03. 2022</a:t>
            </a:r>
            <a:br>
              <a:rPr lang="ro-RO" sz="3100" dirty="0" smtClean="0">
                <a:solidFill>
                  <a:schemeClr val="tx1"/>
                </a:solidFill>
                <a:latin typeface="Times New Roman" pitchFamily="18" charset="0"/>
                <a:cs typeface="Times New Roman" pitchFamily="18" charset="0"/>
              </a:rPr>
            </a:br>
            <a:r>
              <a:rPr lang="en-GB" sz="3100" dirty="0" smtClean="0">
                <a:solidFill>
                  <a:schemeClr val="tx1"/>
                </a:solidFill>
                <a:latin typeface="Times New Roman" pitchFamily="18" charset="0"/>
                <a:cs typeface="Times New Roman" pitchFamily="18" charset="0"/>
              </a:rPr>
              <a:t>       </a:t>
            </a:r>
            <a:r>
              <a:rPr lang="en-US" sz="3100" dirty="0" smtClean="0">
                <a:solidFill>
                  <a:schemeClr val="tx1"/>
                </a:solidFill>
                <a:latin typeface="Times New Roman" pitchFamily="18" charset="0"/>
                <a:cs typeface="Times New Roman" pitchFamily="18" charset="0"/>
              </a:rPr>
              <a:t>●</a:t>
            </a:r>
            <a:r>
              <a:rPr lang="ro-RO" sz="3100" dirty="0" smtClean="0">
                <a:solidFill>
                  <a:schemeClr val="tx1"/>
                </a:solidFill>
                <a:latin typeface="Times New Roman" pitchFamily="18" charset="0"/>
                <a:cs typeface="Times New Roman" pitchFamily="18" charset="0"/>
              </a:rPr>
              <a:t>Activitate </a:t>
            </a:r>
            <a:r>
              <a:rPr lang="ro-RO" sz="3100" dirty="0">
                <a:solidFill>
                  <a:schemeClr val="tx1"/>
                </a:solidFill>
                <a:latin typeface="Times New Roman" pitchFamily="18" charset="0"/>
                <a:cs typeface="Times New Roman" pitchFamily="18" charset="0"/>
              </a:rPr>
              <a:t>realizată la </a:t>
            </a:r>
            <a:r>
              <a:rPr lang="ro-RO" sz="3100" b="1" dirty="0">
                <a:solidFill>
                  <a:srgbClr val="C00000"/>
                </a:solidFill>
                <a:latin typeface="Times New Roman" pitchFamily="18" charset="0"/>
                <a:cs typeface="Times New Roman" pitchFamily="18" charset="0"/>
              </a:rPr>
              <a:t>Sângeorz-Băi</a:t>
            </a:r>
            <a:r>
              <a:rPr lang="ro-RO" sz="3100" dirty="0">
                <a:solidFill>
                  <a:schemeClr val="tx1"/>
                </a:solidFill>
                <a:latin typeface="Times New Roman" pitchFamily="18" charset="0"/>
                <a:cs typeface="Times New Roman" pitchFamily="18" charset="0"/>
              </a:rPr>
              <a:t> și transmisă online: </a:t>
            </a:r>
            <a:r>
              <a:rPr lang="ro-RO" sz="3100" dirty="0" smtClean="0">
                <a:solidFill>
                  <a:schemeClr val="tx1"/>
                </a:solidFill>
                <a:latin typeface="Times New Roman" pitchFamily="18" charset="0"/>
                <a:cs typeface="Times New Roman" pitchFamily="18" charset="0"/>
              </a:rPr>
              <a:t>8.04.2022</a:t>
            </a:r>
            <a:r>
              <a:rPr lang="en-GB" sz="3100" dirty="0" smtClean="0">
                <a:solidFill>
                  <a:schemeClr val="tx1"/>
                </a:solidFill>
                <a:latin typeface="Times New Roman" pitchFamily="18" charset="0"/>
                <a:cs typeface="Times New Roman" pitchFamily="18" charset="0"/>
              </a:rPr>
              <a:t/>
            </a:r>
            <a:br>
              <a:rPr lang="en-GB" sz="3100" dirty="0" smtClean="0">
                <a:solidFill>
                  <a:schemeClr val="tx1"/>
                </a:solidFill>
                <a:latin typeface="Times New Roman" pitchFamily="18" charset="0"/>
                <a:cs typeface="Times New Roman" pitchFamily="18" charset="0"/>
              </a:rPr>
            </a:br>
            <a:r>
              <a:rPr lang="en-GB" sz="3100" dirty="0">
                <a:solidFill>
                  <a:schemeClr val="tx1"/>
                </a:solidFill>
                <a:latin typeface="Times New Roman" pitchFamily="18" charset="0"/>
                <a:cs typeface="Times New Roman" pitchFamily="18" charset="0"/>
              </a:rPr>
              <a:t> </a:t>
            </a:r>
            <a:r>
              <a:rPr lang="en-GB" sz="3100" dirty="0" smtClean="0">
                <a:solidFill>
                  <a:schemeClr val="tx1"/>
                </a:solidFill>
                <a:latin typeface="Times New Roman" pitchFamily="18" charset="0"/>
                <a:cs typeface="Times New Roman" pitchFamily="18" charset="0"/>
              </a:rPr>
              <a:t>                </a:t>
            </a:r>
            <a:r>
              <a:rPr lang="en-US" sz="3100" dirty="0" smtClean="0">
                <a:solidFill>
                  <a:schemeClr val="tx1"/>
                </a:solidFill>
                <a:latin typeface="Times New Roman" pitchFamily="18" charset="0"/>
                <a:cs typeface="Times New Roman" pitchFamily="18" charset="0"/>
              </a:rPr>
              <a:t>●</a:t>
            </a:r>
            <a:r>
              <a:rPr lang="ro-RO" sz="3100" dirty="0" smtClean="0">
                <a:solidFill>
                  <a:schemeClr val="tx1"/>
                </a:solidFill>
                <a:latin typeface="Times New Roman" pitchFamily="18" charset="0"/>
                <a:cs typeface="Times New Roman" pitchFamily="18" charset="0"/>
              </a:rPr>
              <a:t>Activitate </a:t>
            </a:r>
            <a:r>
              <a:rPr lang="ro-RO" sz="3100" dirty="0">
                <a:solidFill>
                  <a:schemeClr val="tx1"/>
                </a:solidFill>
                <a:latin typeface="Times New Roman" pitchFamily="18" charset="0"/>
                <a:cs typeface="Times New Roman" pitchFamily="18" charset="0"/>
              </a:rPr>
              <a:t>ce se va realiza la </a:t>
            </a:r>
            <a:r>
              <a:rPr lang="ro-RO" sz="3100" b="1" dirty="0">
                <a:solidFill>
                  <a:srgbClr val="C00000"/>
                </a:solidFill>
                <a:latin typeface="Times New Roman" pitchFamily="18" charset="0"/>
                <a:cs typeface="Times New Roman" pitchFamily="18" charset="0"/>
              </a:rPr>
              <a:t>Reghin</a:t>
            </a:r>
            <a:r>
              <a:rPr lang="ro-RO" sz="3100" dirty="0">
                <a:solidFill>
                  <a:srgbClr val="FF0000"/>
                </a:solidFill>
                <a:latin typeface="Times New Roman" pitchFamily="18" charset="0"/>
                <a:cs typeface="Times New Roman" pitchFamily="18" charset="0"/>
              </a:rPr>
              <a:t> </a:t>
            </a:r>
            <a:r>
              <a:rPr lang="ro-RO" sz="3100" dirty="0">
                <a:solidFill>
                  <a:schemeClr val="tx1"/>
                </a:solidFill>
                <a:latin typeface="Times New Roman" pitchFamily="18" charset="0"/>
                <a:cs typeface="Times New Roman" pitchFamily="18" charset="0"/>
              </a:rPr>
              <a:t>și va fi transmisă online: 26.05.2022</a:t>
            </a:r>
            <a:br>
              <a:rPr lang="ro-RO" sz="3100" dirty="0">
                <a:solidFill>
                  <a:schemeClr val="tx1"/>
                </a:solidFill>
                <a:latin typeface="Times New Roman" pitchFamily="18" charset="0"/>
                <a:cs typeface="Times New Roman" pitchFamily="18" charset="0"/>
              </a:rPr>
            </a:br>
            <a:r>
              <a:rPr lang="en-US" sz="3100" b="1" dirty="0" smtClean="0">
                <a:solidFill>
                  <a:schemeClr val="tx1"/>
                </a:solidFill>
              </a:rPr>
              <a:t/>
            </a:r>
            <a:br>
              <a:rPr lang="en-US" sz="3100" b="1" dirty="0" smtClean="0">
                <a:solidFill>
                  <a:schemeClr val="tx1"/>
                </a:solidFill>
              </a:rPr>
            </a:br>
            <a:r>
              <a:rPr lang="en-US" sz="3100" b="1" dirty="0" smtClean="0">
                <a:solidFill>
                  <a:schemeClr val="tx1"/>
                </a:solidFill>
              </a:rPr>
              <a:t/>
            </a:r>
            <a:br>
              <a:rPr lang="en-US" sz="3100" b="1" dirty="0" smtClean="0">
                <a:solidFill>
                  <a:schemeClr val="tx1"/>
                </a:solidFill>
              </a:rPr>
            </a:br>
            <a:r>
              <a:rPr lang="ro-RO" sz="3100" dirty="0" smtClean="0">
                <a:solidFill>
                  <a:schemeClr val="tx1"/>
                </a:solidFill>
                <a:latin typeface="Times New Roman" pitchFamily="18" charset="0"/>
                <a:cs typeface="Times New Roman" pitchFamily="18" charset="0"/>
              </a:rPr>
              <a:t> </a:t>
            </a:r>
            <a:r>
              <a:rPr lang="en-GB" sz="3100" dirty="0" smtClean="0">
                <a:solidFill>
                  <a:schemeClr val="tx1"/>
                </a:solidFill>
                <a:latin typeface="Times New Roman" pitchFamily="18" charset="0"/>
                <a:cs typeface="Times New Roman" pitchFamily="18" charset="0"/>
              </a:rPr>
              <a:t>A</a:t>
            </a:r>
            <a:r>
              <a:rPr lang="ro-RO" sz="3100" dirty="0" smtClean="0">
                <a:solidFill>
                  <a:schemeClr val="tx1"/>
                </a:solidFill>
                <a:latin typeface="Times New Roman" pitchFamily="18" charset="0"/>
                <a:cs typeface="Times New Roman" pitchFamily="18" charset="0"/>
              </a:rPr>
              <a:t>nul școlar 2021-2022</a:t>
            </a:r>
            <a:r>
              <a:rPr lang="en-US" sz="2400" dirty="0" smtClean="0"/>
              <a:t/>
            </a:r>
            <a:br>
              <a:rPr lang="en-US" sz="2400" dirty="0" smtClean="0"/>
            </a:br>
            <a:r>
              <a:rPr lang="it-IT" sz="2400" b="1" dirty="0" smtClean="0"/>
              <a:t> </a:t>
            </a:r>
            <a:r>
              <a:rPr lang="en-US" sz="2400" dirty="0" smtClean="0"/>
              <a:t/>
            </a:r>
            <a:br>
              <a:rPr lang="en-US" sz="2400" dirty="0" smtClean="0"/>
            </a:br>
            <a:r>
              <a:rPr lang="en-US" sz="2400" b="1" dirty="0" smtClean="0">
                <a:solidFill>
                  <a:schemeClr val="tx1"/>
                </a:solidFill>
              </a:rPr>
              <a:t/>
            </a:r>
            <a:br>
              <a:rPr lang="en-US" sz="2400" b="1" dirty="0" smtClean="0">
                <a:solidFill>
                  <a:schemeClr val="tx1"/>
                </a:solidFill>
              </a:rPr>
            </a:br>
            <a:endParaRPr lang="en-US" sz="2400" b="1" dirty="0"/>
          </a:p>
        </p:txBody>
      </p:sp>
    </p:spTree>
    <p:extLst>
      <p:ext uri="{BB962C8B-B14F-4D97-AF65-F5344CB8AC3E}">
        <p14:creationId xmlns:p14="http://schemas.microsoft.com/office/powerpoint/2010/main" val="1750404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058" y="779585"/>
            <a:ext cx="10499604" cy="6438899"/>
          </a:xfrm>
        </p:spPr>
        <p:txBody>
          <a:bodyPr>
            <a:normAutofit/>
          </a:bodyPr>
          <a:lstStyle/>
          <a:p>
            <a:pPr algn="just"/>
            <a:r>
              <a:rPr lang="ro-RO" dirty="0"/>
              <a:t>Activitățile noastre realizate în cadrul schimbului de experiență ne aduc împlinire și prețuire față de colegele </a:t>
            </a:r>
            <a:r>
              <a:rPr lang="ro-RO" dirty="0" smtClean="0"/>
              <a:t>noastre </a:t>
            </a:r>
            <a:r>
              <a:rPr lang="ro-RO" dirty="0"/>
              <a:t>din județul Bistrița-Năsăud, de copii și părinți. Și când facem referire la </a:t>
            </a:r>
            <a:r>
              <a:rPr lang="ro-RO" dirty="0" smtClean="0"/>
              <a:t>Bistrița-Năsăud, vorbim despre </a:t>
            </a:r>
            <a:r>
              <a:rPr lang="ro-RO" dirty="0"/>
              <a:t>grădinițele din localitățile Maieru și </a:t>
            </a:r>
            <a:r>
              <a:rPr lang="ro-RO" dirty="0" smtClean="0"/>
              <a:t>Sângeorz-Băi.</a:t>
            </a:r>
          </a:p>
          <a:p>
            <a:pPr algn="just"/>
            <a:r>
              <a:rPr lang="ro-RO" dirty="0"/>
              <a:t>Pandemia ne-a impus multe restricții, dar noi am reușit să rămânem unite. Prin intermediul grupului de whatsapp al schimbului de experiență, și nu numai, am schimbat idei de cum anume să realizăm educația în online, exemple de activități pe care să le trecem prin filtrul nostru și să le transmitem, mai apoi, părinților și preșcolarilor. </a:t>
            </a:r>
            <a:endParaRPr lang="ro-RO" dirty="0" smtClean="0"/>
          </a:p>
          <a:p>
            <a:pPr algn="just"/>
            <a:r>
              <a:rPr lang="ro-RO" dirty="0"/>
              <a:t>	Încă din acele vremuri de izolare, am stabilit ca atunci când lumea se va însănătoși, vom continua ceea ce ne-a fost furat de pandemie: exemplele noastre de bune practici.</a:t>
            </a:r>
            <a:r>
              <a:rPr lang="en-GB" dirty="0"/>
              <a:t/>
            </a:r>
            <a:br>
              <a:rPr lang="en-GB" dirty="0"/>
            </a:br>
            <a:r>
              <a:rPr lang="ro-RO" dirty="0"/>
              <a:t>Și așa s-a născut ideea pentru al treilea an al parteneriatului nostru cu județul Bistrița-Năsăud. </a:t>
            </a:r>
            <a:r>
              <a:rPr lang="ro-RO" dirty="0" smtClean="0"/>
              <a:t>Un </a:t>
            </a:r>
            <a:r>
              <a:rPr lang="ro-RO" dirty="0"/>
              <a:t>an al </a:t>
            </a:r>
            <a:r>
              <a:rPr lang="ro-RO" dirty="0" smtClean="0"/>
              <a:t>provocărilor!</a:t>
            </a:r>
          </a:p>
          <a:p>
            <a:pPr algn="just"/>
            <a:r>
              <a:rPr lang="ro-RO" dirty="0" smtClean="0"/>
              <a:t>Una din provocările deja lansate în societatea contemporană era necesitatea regândirii educației. Cadrele didactice au fost nevoite să se acomodeze cu sistemul online, educatoarele, în schimb, să reușească să ajungă la copii prin intermediul online-ului, să îi țină ancorați în actul educațional și să îi determine să învețe, strecurându-se între programul de muncă al părinților și orarul de la școală al fraților mai mari.  </a:t>
            </a:r>
            <a:br>
              <a:rPr lang="ro-RO" dirty="0" smtClean="0"/>
            </a:br>
            <a:r>
              <a:rPr lang="ro-RO" dirty="0" smtClean="0"/>
              <a:t/>
            </a:r>
            <a:br>
              <a:rPr lang="ro-RO" dirty="0" smtClean="0"/>
            </a:br>
            <a:endParaRPr lang="en-GB" dirty="0"/>
          </a:p>
        </p:txBody>
      </p:sp>
    </p:spTree>
    <p:extLst>
      <p:ext uri="{BB962C8B-B14F-4D97-AF65-F5344CB8AC3E}">
        <p14:creationId xmlns:p14="http://schemas.microsoft.com/office/powerpoint/2010/main" val="2434281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696" y="726830"/>
            <a:ext cx="10054126" cy="6263054"/>
          </a:xfrm>
        </p:spPr>
        <p:txBody>
          <a:bodyPr>
            <a:normAutofit/>
          </a:bodyPr>
          <a:lstStyle/>
          <a:p>
            <a:pPr algn="just"/>
            <a:r>
              <a:rPr lang="ro-RO" dirty="0"/>
              <a:t>Pe fondul existenței unui interes și disponibilitate din partea factorilor educaționali pentru promovarea și diseminarea acțiunilor realizate conform Curriculumului pentru educație timpurie în contextul pandemic, prin acest schimb de experiență am propus activități realizate online prin diferite modalități și mijloace de realizare. Toate acestea contribuie la atragerea copiilor spre mediul școlar și reducerea abandonului școlar. </a:t>
            </a:r>
            <a:endParaRPr lang="ro-RO" dirty="0" smtClean="0"/>
          </a:p>
          <a:p>
            <a:pPr algn="just"/>
            <a:r>
              <a:rPr lang="ro-RO" dirty="0"/>
              <a:t>Activitățile desfășurate în cel de-al treilea an al schimbului de experiență încurajează munca în echipă, solidaritatea și unitatea. Nu mai </a:t>
            </a:r>
            <a:r>
              <a:rPr lang="ro-RO" dirty="0" smtClean="0"/>
              <a:t>vorbim </a:t>
            </a:r>
            <a:r>
              <a:rPr lang="ro-RO" dirty="0"/>
              <a:t>despre legarea prieteniilor trainice, e de la sine înțeles. Nu degeaba am ales ca titlu „Provocările educației online – modalități de comunicare și învățare online în învățământul preșcolar”. Ce ne-am dorit? Să familiarizăm copiii cu diferite modalități de învățare în contextul pandemic, prin diseminarea bunelor practici din grădinițele partenere. Cum am realizat aceste activități? 100% în </a:t>
            </a:r>
            <a:r>
              <a:rPr lang="ro-RO" dirty="0" smtClean="0"/>
              <a:t>online.</a:t>
            </a:r>
            <a:endParaRPr lang="en-GB" dirty="0" smtClean="0"/>
          </a:p>
          <a:p>
            <a:endParaRPr lang="en-GB" dirty="0"/>
          </a:p>
        </p:txBody>
      </p:sp>
    </p:spTree>
    <p:extLst>
      <p:ext uri="{BB962C8B-B14F-4D97-AF65-F5344CB8AC3E}">
        <p14:creationId xmlns:p14="http://schemas.microsoft.com/office/powerpoint/2010/main" val="348750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832" y="720969"/>
            <a:ext cx="10282726" cy="6734908"/>
          </a:xfrm>
        </p:spPr>
        <p:txBody>
          <a:bodyPr>
            <a:normAutofit/>
          </a:bodyPr>
          <a:lstStyle/>
          <a:p>
            <a:pPr algn="just"/>
            <a:r>
              <a:rPr lang="ro-RO" dirty="0" smtClean="0"/>
              <a:t>Să vă dau câteva exemple: Concursul regional Un mărțișor pentru fiecare, organizat de grădinița noastră, nu le e străin educatoarelor din județele Harghita, Cluj, Bistrița-Năsăud sau Sibiu care au participat fizic cu preșcolarii la acest concurs organizat la Muzeul Etnografic Anton Badea din Reghin. Pe scurt, vă spun că, la ultima ediție,  antepandemică realizată, a luat naștere o poveste pe un șorț „Maia și mărțișorul”, prin care să realizăm captarea atenției, pregătirea copiilor pentru actul creator, prezentarea materialelor didactice...dar sunteți educatoare și știți ce înseamnă.</a:t>
            </a:r>
          </a:p>
          <a:p>
            <a:pPr algn="just"/>
            <a:r>
              <a:rPr lang="ro-RO" dirty="0" smtClean="0"/>
              <a:t>Cum a ajuns ca acest șorțuleț să fie parte integrantă din schimbul nostru de experiență? Simplu, spunem acum, dar dacă ne-ați fi întrebat în momentul în care s-a luat decizia de a realiza o activitate online cu Maia, când nu știam exact cum o vom pune în aplicare, vă spunem că altul ar fi fost răspunsul.</a:t>
            </a:r>
          </a:p>
          <a:p>
            <a:pPr algn="just"/>
            <a:r>
              <a:rPr lang="ro-RO" dirty="0" smtClean="0"/>
              <a:t> </a:t>
            </a:r>
            <a:r>
              <a:rPr lang="ro-RO" dirty="0"/>
              <a:t>Dar când ai oameni de calitate, educatoare care chiar își doresc să schimbe ceva în educație, făcând pasul înspre modernizare și online, succesul nu întârzie să apară. Iar noi nu ne doream ca această pandemie să ne îndepărteze de la tradițiile noastre.</a:t>
            </a:r>
          </a:p>
          <a:p>
            <a:pPr algn="just"/>
            <a:endParaRPr lang="en-GB" dirty="0"/>
          </a:p>
        </p:txBody>
      </p:sp>
    </p:spTree>
    <p:extLst>
      <p:ext uri="{BB962C8B-B14F-4D97-AF65-F5344CB8AC3E}">
        <p14:creationId xmlns:p14="http://schemas.microsoft.com/office/powerpoint/2010/main" val="101637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2204" y="638908"/>
            <a:ext cx="10159634" cy="6113584"/>
          </a:xfrm>
        </p:spPr>
        <p:txBody>
          <a:bodyPr>
            <a:normAutofit fontScale="92500" lnSpcReduction="20000"/>
          </a:bodyPr>
          <a:lstStyle/>
          <a:p>
            <a:pPr algn="just"/>
            <a:r>
              <a:rPr lang="ro-RO" dirty="0" smtClean="0"/>
              <a:t>Educatoarele </a:t>
            </a:r>
            <a:r>
              <a:rPr lang="ro-RO" dirty="0"/>
              <a:t>din Bistrița-Năsăud au fost prea fascinate de șorțul nostru și își doreau și ele un astfel de șorț. Dar pentru că al nostru e unic, am decis ca povestea Maiei să ajungă la cât mai mulți copii. Și astfel, prin intermediul Google Meet, povestea ,,Maia și mărțișorul” a fost ascultată în data de 28 martie 2022 de peste 400 de copii din județele Mureș și </a:t>
            </a:r>
            <a:r>
              <a:rPr lang="ro-RO" dirty="0" smtClean="0"/>
              <a:t>Bistrița-Năsăud</a:t>
            </a:r>
          </a:p>
          <a:p>
            <a:pPr algn="just"/>
            <a:endParaRPr lang="ro-RO" dirty="0"/>
          </a:p>
          <a:p>
            <a:pPr algn="just"/>
            <a:endParaRPr lang="ro-RO" dirty="0" smtClean="0"/>
          </a:p>
          <a:p>
            <a:pPr algn="just"/>
            <a:endParaRPr lang="ro-RO" dirty="0"/>
          </a:p>
          <a:p>
            <a:pPr algn="just"/>
            <a:endParaRPr lang="ro-RO" dirty="0" smtClean="0"/>
          </a:p>
          <a:p>
            <a:pPr algn="just"/>
            <a:endParaRPr lang="ro-RO" dirty="0"/>
          </a:p>
          <a:p>
            <a:pPr algn="just"/>
            <a:endParaRPr lang="ro-RO" dirty="0" smtClean="0"/>
          </a:p>
          <a:p>
            <a:pPr algn="just"/>
            <a:endParaRPr lang="ro-RO" dirty="0"/>
          </a:p>
          <a:p>
            <a:pPr algn="just"/>
            <a:endParaRPr lang="ro-RO" dirty="0" smtClean="0"/>
          </a:p>
          <a:p>
            <a:pPr algn="just"/>
            <a:endParaRPr lang="ro-RO" sz="1500" b="1" dirty="0" smtClean="0">
              <a:solidFill>
                <a:schemeClr val="tx1"/>
              </a:solidFill>
              <a:latin typeface="+mj-lt"/>
              <a:cs typeface="Times New Roman" pitchFamily="18" charset="0"/>
            </a:endParaRPr>
          </a:p>
          <a:p>
            <a:pPr algn="just"/>
            <a:endParaRPr lang="ro-RO" sz="1500" b="1" dirty="0">
              <a:solidFill>
                <a:schemeClr val="tx1"/>
              </a:solidFill>
              <a:latin typeface="+mj-lt"/>
              <a:cs typeface="Times New Roman" pitchFamily="18" charset="0"/>
            </a:endParaRPr>
          </a:p>
          <a:p>
            <a:pPr marL="0" indent="0">
              <a:buNone/>
            </a:pPr>
            <a:r>
              <a:rPr lang="ro-RO" sz="1500" b="1" dirty="0" smtClean="0">
                <a:solidFill>
                  <a:schemeClr val="tx1"/>
                </a:solidFill>
                <a:latin typeface="+mj-lt"/>
                <a:cs typeface="Times New Roman" pitchFamily="18" charset="0"/>
              </a:rPr>
              <a:t>                                                                   </a:t>
            </a:r>
            <a:r>
              <a:rPr lang="en-US" sz="1500" b="1" dirty="0" smtClean="0">
                <a:solidFill>
                  <a:schemeClr val="tx1"/>
                </a:solidFill>
                <a:latin typeface="+mj-lt"/>
                <a:cs typeface="Times New Roman" pitchFamily="18" charset="0"/>
              </a:rPr>
              <a:t>,,</a:t>
            </a:r>
            <a:r>
              <a:rPr lang="ro-RO" sz="1500" b="1" dirty="0">
                <a:solidFill>
                  <a:schemeClr val="tx1"/>
                </a:solidFill>
                <a:latin typeface="+mj-lt"/>
                <a:cs typeface="Times New Roman" pitchFamily="18" charset="0"/>
              </a:rPr>
              <a:t>Maia și mărțișorul</a:t>
            </a:r>
            <a:r>
              <a:rPr lang="en-US" sz="1500" b="1" dirty="0">
                <a:solidFill>
                  <a:schemeClr val="tx1"/>
                </a:solidFill>
                <a:latin typeface="+mj-lt"/>
                <a:cs typeface="Times New Roman" pitchFamily="18" charset="0"/>
              </a:rPr>
              <a:t>”</a:t>
            </a:r>
            <a:r>
              <a:rPr lang="ro-RO" sz="1500" b="1" dirty="0">
                <a:solidFill>
                  <a:schemeClr val="tx1"/>
                </a:solidFill>
                <a:latin typeface="+mj-lt"/>
                <a:cs typeface="Times New Roman" pitchFamily="18" charset="0"/>
              </a:rPr>
              <a:t> </a:t>
            </a:r>
            <a:r>
              <a:rPr lang="ro-RO" sz="1500" b="1" dirty="0" smtClean="0">
                <a:solidFill>
                  <a:schemeClr val="tx1"/>
                </a:solidFill>
                <a:latin typeface="+mj-lt"/>
                <a:cs typeface="Times New Roman" pitchFamily="18" charset="0"/>
              </a:rPr>
              <a:t>–activitate </a:t>
            </a:r>
            <a:r>
              <a:rPr lang="ro-RO" sz="1500" b="1" dirty="0">
                <a:solidFill>
                  <a:schemeClr val="tx1"/>
                </a:solidFill>
                <a:latin typeface="+mj-lt"/>
                <a:cs typeface="Times New Roman" pitchFamily="18" charset="0"/>
              </a:rPr>
              <a:t>online pe Google </a:t>
            </a:r>
            <a:r>
              <a:rPr lang="ro-RO" sz="1500" b="1" dirty="0" smtClean="0">
                <a:solidFill>
                  <a:schemeClr val="tx1"/>
                </a:solidFill>
                <a:latin typeface="+mj-lt"/>
                <a:cs typeface="Times New Roman" pitchFamily="18" charset="0"/>
              </a:rPr>
              <a:t>Meet, 28.02.2022,</a:t>
            </a:r>
          </a:p>
          <a:p>
            <a:pPr marL="0" indent="0">
              <a:buNone/>
            </a:pPr>
            <a:r>
              <a:rPr lang="ro-RO" sz="1500" b="1" dirty="0" smtClean="0">
                <a:solidFill>
                  <a:schemeClr val="tx1"/>
                </a:solidFill>
                <a:latin typeface="+mj-lt"/>
                <a:cs typeface="Times New Roman" pitchFamily="18" charset="0"/>
              </a:rPr>
              <a:t>                                                                               susținută </a:t>
            </a:r>
            <a:r>
              <a:rPr lang="ro-RO" sz="1500" b="1" dirty="0">
                <a:solidFill>
                  <a:schemeClr val="tx1"/>
                </a:solidFill>
                <a:latin typeface="+mj-lt"/>
                <a:cs typeface="Times New Roman" pitchFamily="18" charset="0"/>
              </a:rPr>
              <a:t>de prof. Șerban Ionela și prof. Moldoveanu Alina de la Reghin</a:t>
            </a:r>
            <a:r>
              <a:rPr lang="en-US" sz="1500" b="1" dirty="0">
                <a:solidFill>
                  <a:schemeClr val="tx1"/>
                </a:solidFill>
                <a:latin typeface="+mj-lt"/>
                <a:cs typeface="Times New Roman" pitchFamily="18" charset="0"/>
              </a:rPr>
              <a:t/>
            </a:r>
            <a:br>
              <a:rPr lang="en-US" sz="1500" b="1" dirty="0">
                <a:solidFill>
                  <a:schemeClr val="tx1"/>
                </a:solidFill>
                <a:latin typeface="+mj-lt"/>
                <a:cs typeface="Times New Roman" pitchFamily="18" charset="0"/>
              </a:rPr>
            </a:br>
            <a:endParaRPr lang="ro-RO" sz="1500" b="1" dirty="0">
              <a:latin typeface="+mj-lt"/>
            </a:endParaRPr>
          </a:p>
          <a:p>
            <a:pPr algn="just"/>
            <a:r>
              <a:rPr lang="ro-RO" dirty="0"/>
              <a:t>Ce am învățat noi de la această activitate? Că totul e posibil, atâta timp cât îți dorești cu adevărat. Ce au învățat colegele din cadrul schimbului de experiență? Că o poveste poate fi spusă unui număr atât de mare de copii și în online.</a:t>
            </a:r>
            <a:r>
              <a:rPr lang="ro-RO" strike="sngStrike" dirty="0"/>
              <a:t> </a:t>
            </a:r>
          </a:p>
          <a:p>
            <a:pPr algn="just"/>
            <a:endParaRPr lang="en-GB" dirty="0"/>
          </a:p>
          <a:p>
            <a:endParaRPr lang="en-GB" dirty="0"/>
          </a:p>
        </p:txBody>
      </p:sp>
      <p:pic>
        <p:nvPicPr>
          <p:cNvPr id="4" name="Picture 3" descr="C:\Users\ALINA\Downloads\WhatsApp Image 2022-03-06 at 17.10.2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569" y="1890137"/>
            <a:ext cx="4073443" cy="3055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GRADINITA fisiere\an scolar 2021 2022\Schimb de exper\Poze de la Maia si martisorul online\WhatsApp Image 2022-03-02 at 11.55.24.jpeg"/>
          <p:cNvPicPr>
            <a:picLocks noChangeAspect="1" noChangeArrowheads="1"/>
          </p:cNvPicPr>
          <p:nvPr/>
        </p:nvPicPr>
        <p:blipFill rotWithShape="1">
          <a:blip r:embed="rId3">
            <a:extLst>
              <a:ext uri="{28A0092B-C50C-407E-A947-70E740481C1C}">
                <a14:useLocalDpi xmlns:a14="http://schemas.microsoft.com/office/drawing/2010/main" val="0"/>
              </a:ext>
            </a:extLst>
          </a:blip>
          <a:srcRect t="6961" b="32869"/>
          <a:stretch/>
        </p:blipFill>
        <p:spPr bwMode="auto">
          <a:xfrm>
            <a:off x="6851344" y="1893276"/>
            <a:ext cx="4695092" cy="305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8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2735" y="770793"/>
            <a:ext cx="10203596" cy="1444869"/>
          </a:xfrm>
        </p:spPr>
        <p:txBody>
          <a:bodyPr/>
          <a:lstStyle/>
          <a:p>
            <a:pPr algn="just"/>
            <a:r>
              <a:rPr lang="ro-RO" dirty="0" smtClean="0"/>
              <a:t>Și </a:t>
            </a:r>
            <a:r>
              <a:rPr lang="ro-RO" dirty="0"/>
              <a:t>pentru că suntem la capitolul povești, în acest schimb de experiență, prietenele noastre de la Maieru ne-au demonstrat modul în care au implementat lectura cu voce tare la ele în grădinițe, implicând beneficiarii direcți și indirecți ai educației, precum și comunitatea. </a:t>
            </a:r>
            <a:endParaRPr lang="en-GB" dirty="0"/>
          </a:p>
        </p:txBody>
      </p:sp>
      <p:pic>
        <p:nvPicPr>
          <p:cNvPr id="5" name="Google Shape;106;p19"/>
          <p:cNvPicPr preferRelativeResize="0"/>
          <p:nvPr/>
        </p:nvPicPr>
        <p:blipFill>
          <a:blip r:embed="rId2">
            <a:alphaModFix/>
          </a:blip>
          <a:stretch>
            <a:fillRect/>
          </a:stretch>
        </p:blipFill>
        <p:spPr>
          <a:xfrm>
            <a:off x="2316039" y="2215662"/>
            <a:ext cx="3382841" cy="3661263"/>
          </a:xfrm>
          <a:prstGeom prst="rect">
            <a:avLst/>
          </a:prstGeom>
          <a:noFill/>
          <a:ln>
            <a:noFill/>
          </a:ln>
        </p:spPr>
      </p:pic>
      <p:sp>
        <p:nvSpPr>
          <p:cNvPr id="6" name="Rectangle 5"/>
          <p:cNvSpPr/>
          <p:nvPr/>
        </p:nvSpPr>
        <p:spPr>
          <a:xfrm>
            <a:off x="6096000" y="5560956"/>
            <a:ext cx="6096000" cy="1200329"/>
          </a:xfrm>
          <a:prstGeom prst="rect">
            <a:avLst/>
          </a:prstGeom>
        </p:spPr>
        <p:txBody>
          <a:bodyPr>
            <a:spAutoFit/>
          </a:bodyPr>
          <a:lstStyle/>
          <a:p>
            <a:r>
              <a:rPr lang="en-US" dirty="0" smtClean="0">
                <a:latin typeface="Times New Roman" pitchFamily="18" charset="0"/>
                <a:cs typeface="Times New Roman" pitchFamily="18" charset="0"/>
              </a:rPr>
              <a:t>,,</a:t>
            </a:r>
            <a:r>
              <a:rPr lang="ro-RO" dirty="0">
                <a:latin typeface="Times New Roman" pitchFamily="18" charset="0"/>
                <a:cs typeface="Times New Roman" pitchFamily="18" charset="0"/>
              </a:rPr>
              <a:t>Momente de lectură în grădiniță</a:t>
            </a:r>
            <a:r>
              <a:rPr lang="en-US" dirty="0">
                <a:latin typeface="Times New Roman" pitchFamily="18" charset="0"/>
                <a:cs typeface="Times New Roman" pitchFamily="18" charset="0"/>
              </a:rPr>
              <a:t>”</a:t>
            </a:r>
            <a:r>
              <a:rPr lang="ro-RO" dirty="0">
                <a:latin typeface="Times New Roman" pitchFamily="18" charset="0"/>
                <a:cs typeface="Times New Roman" pitchFamily="18" charset="0"/>
              </a:rPr>
              <a:t> –activitate online pe Google Meet, </a:t>
            </a:r>
            <a:r>
              <a:rPr lang="ro-RO" dirty="0" smtClean="0">
                <a:latin typeface="Times New Roman" pitchFamily="18" charset="0"/>
                <a:cs typeface="Times New Roman" pitchFamily="18" charset="0"/>
              </a:rPr>
              <a:t>29.03.2022, susținută </a:t>
            </a:r>
            <a:r>
              <a:rPr lang="ro-RO" dirty="0">
                <a:latin typeface="Times New Roman" pitchFamily="18" charset="0"/>
                <a:cs typeface="Times New Roman" pitchFamily="18" charset="0"/>
              </a:rPr>
              <a:t>de prof. Roman Mihaela și prof. Scridonesi Felicia de la Maieru</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GB" dirty="0"/>
          </a:p>
        </p:txBody>
      </p:sp>
    </p:spTree>
    <p:extLst>
      <p:ext uri="{BB962C8B-B14F-4D97-AF65-F5344CB8AC3E}">
        <p14:creationId xmlns:p14="http://schemas.microsoft.com/office/powerpoint/2010/main" val="1233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1528" y="656492"/>
            <a:ext cx="8915400" cy="3777622"/>
          </a:xfrm>
        </p:spPr>
        <p:txBody>
          <a:bodyPr/>
          <a:lstStyle/>
          <a:p>
            <a:pPr algn="just"/>
            <a:r>
              <a:rPr lang="ro-RO" dirty="0"/>
              <a:t>Tot așa  am învățat de la partenerele din Sângeorz- Băi despre cum anume poți implica familia în educația copilului, prin intermediul proiectului Clubul Familiei, o continuare a seriei proiectelor inițiate de Asociația OvidiuRo, doar că la un nivel mai mare de această dată, unitatea de învățământ din Sângeorz-Băi fiind implicată în proiectul pilot.</a:t>
            </a:r>
            <a:endParaRPr lang="en-GB" dirty="0"/>
          </a:p>
        </p:txBody>
      </p:sp>
      <p:pic>
        <p:nvPicPr>
          <p:cNvPr id="5" name="Imagine 5" descr="O imagine care conține iarbă, arbore, exterior, persoană&#10;&#10;Descriere generată automat">
            <a:extLst>
              <a:ext uri="{FF2B5EF4-FFF2-40B4-BE49-F238E27FC236}">
                <a16:creationId xmlns="" xmlns:a16="http://schemas.microsoft.com/office/drawing/2014/main" id="{7F46E644-0C16-47E5-8BF3-69072BE7D6AB}"/>
              </a:ext>
            </a:extLst>
          </p:cNvPr>
          <p:cNvPicPr preferRelativeResize="0">
            <a:picLocks/>
          </p:cNvPicPr>
          <p:nvPr/>
        </p:nvPicPr>
        <p:blipFill rotWithShape="1">
          <a:blip r:embed="rId2"/>
          <a:srcRect l="8861" r="12538" b="-3"/>
          <a:stretch/>
        </p:blipFill>
        <p:spPr>
          <a:xfrm>
            <a:off x="4965334" y="2330294"/>
            <a:ext cx="3378566" cy="3165632"/>
          </a:xfrm>
          <a:prstGeom prst="rect">
            <a:avLst/>
          </a:prstGeom>
        </p:spPr>
      </p:pic>
      <p:sp>
        <p:nvSpPr>
          <p:cNvPr id="6" name="Rectangle 5"/>
          <p:cNvSpPr/>
          <p:nvPr/>
        </p:nvSpPr>
        <p:spPr>
          <a:xfrm>
            <a:off x="4785176" y="5657671"/>
            <a:ext cx="6944383" cy="1200329"/>
          </a:xfrm>
          <a:prstGeom prst="rect">
            <a:avLst/>
          </a:prstGeom>
        </p:spPr>
        <p:txBody>
          <a:bodyPr wrap="square">
            <a:spAutoFit/>
          </a:bodyPr>
          <a:lstStyle/>
          <a:p>
            <a:r>
              <a:rPr lang="ro-RO" dirty="0" smtClean="0">
                <a:latin typeface="Times New Roman" pitchFamily="18" charset="0"/>
                <a:cs typeface="Times New Roman" pitchFamily="18" charset="0"/>
              </a:rPr>
              <a:t>,,</a:t>
            </a:r>
            <a:r>
              <a:rPr lang="ro-RO" dirty="0">
                <a:latin typeface="Times New Roman" pitchFamily="18" charset="0"/>
                <a:cs typeface="Times New Roman" pitchFamily="18" charset="0"/>
              </a:rPr>
              <a:t>Clubul familiei</a:t>
            </a:r>
            <a:r>
              <a:rPr lang="en-US" dirty="0">
                <a:latin typeface="Times New Roman" pitchFamily="18" charset="0"/>
                <a:cs typeface="Times New Roman" pitchFamily="18" charset="0"/>
              </a:rPr>
              <a:t>”</a:t>
            </a:r>
            <a:r>
              <a:rPr lang="ro-RO" dirty="0">
                <a:latin typeface="Times New Roman" pitchFamily="18" charset="0"/>
                <a:cs typeface="Times New Roman" pitchFamily="18" charset="0"/>
              </a:rPr>
              <a:t> –activitate online pe Google Meet</a:t>
            </a:r>
            <a:r>
              <a:rPr lang="ro-RO" dirty="0" smtClean="0">
                <a:latin typeface="Times New Roman" pitchFamily="18" charset="0"/>
                <a:cs typeface="Times New Roman" pitchFamily="18" charset="0"/>
              </a:rPr>
              <a:t>, 8.04.2022,  </a:t>
            </a:r>
            <a:r>
              <a:rPr lang="ro-RO" dirty="0">
                <a:latin typeface="Times New Roman" pitchFamily="18" charset="0"/>
                <a:cs typeface="Times New Roman" pitchFamily="18" charset="0"/>
              </a:rPr>
              <a:t>susținută de prof. Ureche Adela și prof. Grapini Ionela la Sângeorz-Băi</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GB" dirty="0"/>
          </a:p>
        </p:txBody>
      </p:sp>
    </p:spTree>
    <p:extLst>
      <p:ext uri="{BB962C8B-B14F-4D97-AF65-F5344CB8AC3E}">
        <p14:creationId xmlns:p14="http://schemas.microsoft.com/office/powerpoint/2010/main" val="382489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112" y="788377"/>
            <a:ext cx="10142050" cy="3777622"/>
          </a:xfrm>
        </p:spPr>
        <p:txBody>
          <a:bodyPr>
            <a:normAutofit/>
          </a:bodyPr>
          <a:lstStyle/>
          <a:p>
            <a:pPr algn="just"/>
            <a:r>
              <a:rPr lang="ro-RO" dirty="0"/>
              <a:t>A</a:t>
            </a:r>
            <a:r>
              <a:rPr lang="ro-RO" dirty="0" smtClean="0"/>
              <a:t>ctivitățile </a:t>
            </a:r>
            <a:r>
              <a:rPr lang="ro-RO" dirty="0"/>
              <a:t>din cadrul </a:t>
            </a:r>
            <a:r>
              <a:rPr lang="ro-RO" dirty="0" smtClean="0"/>
              <a:t>proiectului au continuat prin </a:t>
            </a:r>
            <a:r>
              <a:rPr lang="ro-RO" dirty="0"/>
              <a:t>prezentarea unor aplicații utile în crearea de materiale didactice digitale pentru procesul educațional. </a:t>
            </a:r>
            <a:r>
              <a:rPr lang="ro-RO" dirty="0" smtClean="0"/>
              <a:t>Colegele partenere au învățat </a:t>
            </a:r>
            <a:r>
              <a:rPr lang="ro-RO" dirty="0"/>
              <a:t>în cadrul următoarei  întâlniri din cel de-al treilea an al schimbului de experiență, cum anume să utilizăm platforme cu ajutorul cărora să vizităm virtual orice colț al lumii, muzee, grădini zoologice sau diverse castele, dar și cum să </a:t>
            </a:r>
            <a:r>
              <a:rPr lang="ro-RO" dirty="0" smtClean="0"/>
              <a:t>creeze </a:t>
            </a:r>
            <a:r>
              <a:rPr lang="ro-RO" dirty="0"/>
              <a:t>jocuri sau filmulețe atractive pentru copii prin aplicația Inshot sau cum să </a:t>
            </a:r>
            <a:r>
              <a:rPr lang="ro-RO" dirty="0" smtClean="0"/>
              <a:t>dea </a:t>
            </a:r>
            <a:r>
              <a:rPr lang="ro-RO" dirty="0"/>
              <a:t>glas unei simple </a:t>
            </a:r>
            <a:r>
              <a:rPr lang="ro-RO" dirty="0" smtClean="0"/>
              <a:t>fotografii</a:t>
            </a:r>
            <a:r>
              <a:rPr lang="ro-RO" dirty="0"/>
              <a:t>.</a:t>
            </a:r>
            <a:endParaRPr lang="en-GB" dirty="0"/>
          </a:p>
        </p:txBody>
      </p:sp>
      <p:sp>
        <p:nvSpPr>
          <p:cNvPr id="4" name="Rectangle 3"/>
          <p:cNvSpPr/>
          <p:nvPr/>
        </p:nvSpPr>
        <p:spPr>
          <a:xfrm>
            <a:off x="4000499" y="5877570"/>
            <a:ext cx="8255978" cy="892552"/>
          </a:xfrm>
          <a:prstGeom prst="rect">
            <a:avLst/>
          </a:prstGeom>
        </p:spPr>
        <p:txBody>
          <a:bodyPr wrap="square">
            <a:spAutoFit/>
          </a:bodyPr>
          <a:lstStyle/>
          <a:p>
            <a:r>
              <a:rPr lang="ro-RO" dirty="0">
                <a:latin typeface="Times New Roman" pitchFamily="18" charset="0"/>
                <a:cs typeface="Times New Roman" pitchFamily="18" charset="0"/>
              </a:rPr>
              <a:t>,,Aplicații utile: Inshot, ChatterPix </a:t>
            </a:r>
            <a:r>
              <a:rPr lang="en-US" dirty="0">
                <a:latin typeface="Times New Roman" pitchFamily="18" charset="0"/>
                <a:cs typeface="Times New Roman" pitchFamily="18" charset="0"/>
              </a:rPr>
              <a:t>”</a:t>
            </a:r>
            <a:r>
              <a:rPr lang="ro-RO" dirty="0">
                <a:latin typeface="Times New Roman" pitchFamily="18" charset="0"/>
                <a:cs typeface="Times New Roman" pitchFamily="18" charset="0"/>
              </a:rPr>
              <a:t> –activitate online pe Google </a:t>
            </a:r>
            <a:r>
              <a:rPr lang="ro-RO" dirty="0" smtClean="0">
                <a:latin typeface="Times New Roman" pitchFamily="18" charset="0"/>
                <a:cs typeface="Times New Roman" pitchFamily="18" charset="0"/>
              </a:rPr>
              <a:t>Meet, 26.05.2022,     </a:t>
            </a:r>
          </a:p>
          <a:p>
            <a:r>
              <a:rPr lang="ro-RO" dirty="0">
                <a:latin typeface="Times New Roman" pitchFamily="18" charset="0"/>
                <a:cs typeface="Times New Roman" pitchFamily="18" charset="0"/>
              </a:rPr>
              <a:t> </a:t>
            </a:r>
            <a:r>
              <a:rPr lang="ro-RO" dirty="0" smtClean="0">
                <a:latin typeface="Times New Roman" pitchFamily="18" charset="0"/>
                <a:cs typeface="Times New Roman" pitchFamily="18" charset="0"/>
              </a:rPr>
              <a:t>                                                        susținută </a:t>
            </a:r>
            <a:r>
              <a:rPr lang="ro-RO" dirty="0">
                <a:latin typeface="Times New Roman" pitchFamily="18" charset="0"/>
                <a:cs typeface="Times New Roman" pitchFamily="18" charset="0"/>
              </a:rPr>
              <a:t>de prof. Cotoi Alexandra de la Reghin</a:t>
            </a:r>
            <a:r>
              <a:rPr lang="en-US" sz="1600" dirty="0"/>
              <a:t/>
            </a:r>
            <a:br>
              <a:rPr lang="en-US" sz="1600" dirty="0"/>
            </a:br>
            <a:r>
              <a:rPr lang="ro-RO" sz="1600" i="1" dirty="0"/>
              <a:t> </a:t>
            </a:r>
            <a:endParaRPr lang="ro-RO" sz="1600" noProof="1"/>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310" y="2911013"/>
            <a:ext cx="5223535" cy="2938239"/>
          </a:xfrm>
          <a:prstGeom prst="rect">
            <a:avLst/>
          </a:prstGeom>
        </p:spPr>
      </p:pic>
    </p:spTree>
    <p:extLst>
      <p:ext uri="{BB962C8B-B14F-4D97-AF65-F5344CB8AC3E}">
        <p14:creationId xmlns:p14="http://schemas.microsoft.com/office/powerpoint/2010/main" val="1742386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TotalTime>
  <Words>912</Words>
  <Application>Microsoft Office PowerPoint</Application>
  <PresentationFormat>Custom</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Wisp</vt:lpstr>
      <vt:lpstr>SCHIMB DE EXPERIENȚĂ INTERJUDEȚEAN  </vt:lpstr>
      <vt:lpstr>   SCHIMB DE EXPERIENȚĂ INTERJUDEȚEAN  ,, Provocările educației online – modalități de comunicare și  învățare online în învățământul preșcolar”  ●Activitate realizată la Reghin și transmisă online: 28.02. 2022 ●Activitate realizată la Maieru și transmisă online: 29.03. 2022        ●Activitate realizată la Sângeorz-Băi și transmisă online: 8.04.2022                  ●Activitate ce se va realiza la Reghin și va fi transmisă online: 26.05.2022    Anul școlar 2021-2022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 lungul anilor, am parcurs împreună experiențe de neuitat, am învățat unele de la altele, am schimbat idei, am crescut și evoluat împreună.                                                          Vă sugerăm să încercați și dvs. astfel de schimburi de experiență.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SCHIMB DE EXPERIENȚĂ INTERJUDEȚEAN  ,, Provocările educației online – modalități de comunicare și învățare online în învățământul preșcolar”   ●Activitate realizată la Reghin și transmisă online: 28.02. 2022  ●Activitate realizată la Maieru și transmisă online: 29.03. 2022    anul școlar 2021-2022</dc:title>
  <dc:creator>Serban Catalin</dc:creator>
  <cp:lastModifiedBy>Lenovo</cp:lastModifiedBy>
  <cp:revision>25</cp:revision>
  <dcterms:created xsi:type="dcterms:W3CDTF">2022-08-27T18:51:44Z</dcterms:created>
  <dcterms:modified xsi:type="dcterms:W3CDTF">2023-08-31T08:18:57Z</dcterms:modified>
</cp:coreProperties>
</file>